
<file path=[Content_Types].xml><?xml version="1.0" encoding="utf-8"?>
<Types xmlns="http://schemas.openxmlformats.org/package/2006/content-types">
  <Default Extension="mend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57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827F08"/>
    <a:srgbClr val="0000D4"/>
    <a:srgbClr val="C0C0C0"/>
    <a:srgbClr val="3A5047"/>
    <a:srgbClr val="EAEAEA"/>
    <a:srgbClr val="2D385D"/>
    <a:srgbClr val="A89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76" d="100"/>
          <a:sy n="76" d="100"/>
        </p:scale>
        <p:origin x="-120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ED0C3-0DF9-4F91-97D4-44BD581D0EDD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449F6F62-29D7-41C2-914C-1B7D2BCF84DB}">
      <dgm:prSet/>
      <dgm:spPr>
        <a:gradFill flip="none" rotWithShape="0">
          <a:gsLst>
            <a:gs pos="0">
              <a:srgbClr val="C0C0C0">
                <a:shade val="30000"/>
                <a:satMod val="115000"/>
              </a:srgbClr>
            </a:gs>
            <a:gs pos="50000">
              <a:srgbClr val="C0C0C0">
                <a:shade val="67500"/>
                <a:satMod val="115000"/>
              </a:srgbClr>
            </a:gs>
            <a:gs pos="100000">
              <a:srgbClr val="C0C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algn="ctr" rtl="0"/>
          <a:r>
            <a:rPr kumimoji="1" lang="cs-CZ" b="1" smtClean="0">
              <a:solidFill>
                <a:srgbClr val="002060"/>
              </a:solidFill>
            </a:rPr>
            <a:t>CHEMICKÉ PRVKY A    PSP</a:t>
          </a:r>
          <a:endParaRPr lang="cs-CZ">
            <a:solidFill>
              <a:srgbClr val="002060"/>
            </a:solidFill>
          </a:endParaRPr>
        </a:p>
      </dgm:t>
    </dgm:pt>
    <dgm:pt modelId="{9B6FA189-0FBC-4E38-9C8C-A71F0D648E35}" type="parTrans" cxnId="{94B6D471-F0B1-4BEB-BC2E-BDBE25E89EE1}">
      <dgm:prSet/>
      <dgm:spPr/>
      <dgm:t>
        <a:bodyPr/>
        <a:lstStyle/>
        <a:p>
          <a:endParaRPr lang="cs-CZ"/>
        </a:p>
      </dgm:t>
    </dgm:pt>
    <dgm:pt modelId="{D9E080EF-C002-4675-A3AA-AF78E60D8876}" type="sibTrans" cxnId="{94B6D471-F0B1-4BEB-BC2E-BDBE25E89EE1}">
      <dgm:prSet/>
      <dgm:spPr/>
      <dgm:t>
        <a:bodyPr/>
        <a:lstStyle/>
        <a:p>
          <a:endParaRPr lang="cs-CZ"/>
        </a:p>
      </dgm:t>
    </dgm:pt>
    <dgm:pt modelId="{5A55CBA5-7EF0-4CAA-A35B-BF26B090E853}" type="pres">
      <dgm:prSet presAssocID="{C99ED0C3-0DF9-4F91-97D4-44BD581D0E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C769DE4-4E10-4EDC-AFA7-B2BEB829CAF6}" type="pres">
      <dgm:prSet presAssocID="{449F6F62-29D7-41C2-914C-1B7D2BCF84D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B6D471-F0B1-4BEB-BC2E-BDBE25E89EE1}" srcId="{C99ED0C3-0DF9-4F91-97D4-44BD581D0EDD}" destId="{449F6F62-29D7-41C2-914C-1B7D2BCF84DB}" srcOrd="0" destOrd="0" parTransId="{9B6FA189-0FBC-4E38-9C8C-A71F0D648E35}" sibTransId="{D9E080EF-C002-4675-A3AA-AF78E60D8876}"/>
    <dgm:cxn modelId="{A51166AD-747E-4DDB-8F36-316FD4B16E4B}" type="presOf" srcId="{449F6F62-29D7-41C2-914C-1B7D2BCF84DB}" destId="{6C769DE4-4E10-4EDC-AFA7-B2BEB829CAF6}" srcOrd="0" destOrd="0" presId="urn:microsoft.com/office/officeart/2005/8/layout/vList2"/>
    <dgm:cxn modelId="{A0E7C50A-21F8-45C0-B20E-6675AFE2305E}" type="presOf" srcId="{C99ED0C3-0DF9-4F91-97D4-44BD581D0EDD}" destId="{5A55CBA5-7EF0-4CAA-A35B-BF26B090E853}" srcOrd="0" destOrd="0" presId="urn:microsoft.com/office/officeart/2005/8/layout/vList2"/>
    <dgm:cxn modelId="{E7FD91B1-D534-4983-8D2A-3EB58A076D7A}" type="presParOf" srcId="{5A55CBA5-7EF0-4CAA-A35B-BF26B090E853}" destId="{6C769DE4-4E10-4EDC-AFA7-B2BEB829CA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B006A3-F848-46A0-8EC8-5A3238AEEC48}" type="doc">
      <dgm:prSet loTypeId="urn:microsoft.com/office/officeart/2008/layout/VerticalCircle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BE4FB43-0F67-4520-B317-4D86A560B914}">
      <dgm:prSet phldrT="[Text]" custT="1"/>
      <dgm:spPr/>
      <dgm:t>
        <a:bodyPr/>
        <a:lstStyle/>
        <a:p>
          <a:r>
            <a:rPr lang="cs-CZ" sz="2000" b="1" dirty="0" smtClean="0">
              <a:latin typeface="Arial Black" pitchFamily="34" charset="0"/>
            </a:rPr>
            <a:t>Český název</a:t>
          </a:r>
          <a:endParaRPr lang="cs-CZ" sz="2000" b="1" dirty="0">
            <a:latin typeface="Arial Black" pitchFamily="34" charset="0"/>
          </a:endParaRPr>
        </a:p>
      </dgm:t>
    </dgm:pt>
    <dgm:pt modelId="{FE9898F0-BBBB-4D0B-B25D-69B1B1E21DB5}" type="parTrans" cxnId="{542AA20E-14F2-481C-A87C-75F3FDADB310}">
      <dgm:prSet/>
      <dgm:spPr/>
      <dgm:t>
        <a:bodyPr/>
        <a:lstStyle/>
        <a:p>
          <a:endParaRPr lang="cs-CZ"/>
        </a:p>
      </dgm:t>
    </dgm:pt>
    <dgm:pt modelId="{D106209F-5D86-4D5C-B1E6-F0CA14797F5E}" type="sibTrans" cxnId="{542AA20E-14F2-481C-A87C-75F3FDADB310}">
      <dgm:prSet/>
      <dgm:spPr/>
      <dgm:t>
        <a:bodyPr/>
        <a:lstStyle/>
        <a:p>
          <a:endParaRPr lang="cs-CZ"/>
        </a:p>
      </dgm:t>
    </dgm:pt>
    <dgm:pt modelId="{E1676DFA-8164-4B8D-8606-9846E51CCA07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002060"/>
              </a:solidFill>
            </a:rPr>
            <a:t>Většinou odvozen od zahraničních názvů.</a:t>
          </a:r>
          <a:endParaRPr lang="cs-CZ" sz="2000" b="1" dirty="0">
            <a:solidFill>
              <a:srgbClr val="002060"/>
            </a:solidFill>
          </a:endParaRPr>
        </a:p>
      </dgm:t>
    </dgm:pt>
    <dgm:pt modelId="{1FD7C28B-8E84-4143-963C-DBCE4B46B621}" type="parTrans" cxnId="{D5769903-572C-47E7-B29E-1436FA67E018}">
      <dgm:prSet/>
      <dgm:spPr/>
      <dgm:t>
        <a:bodyPr/>
        <a:lstStyle/>
        <a:p>
          <a:endParaRPr lang="cs-CZ"/>
        </a:p>
      </dgm:t>
    </dgm:pt>
    <dgm:pt modelId="{32D84901-1173-4E1D-AC27-0924709360C4}" type="sibTrans" cxnId="{D5769903-572C-47E7-B29E-1436FA67E018}">
      <dgm:prSet/>
      <dgm:spPr/>
      <dgm:t>
        <a:bodyPr/>
        <a:lstStyle/>
        <a:p>
          <a:endParaRPr lang="cs-CZ"/>
        </a:p>
      </dgm:t>
    </dgm:pt>
    <dgm:pt modelId="{94CE4C83-839B-4D43-B5F0-4AE0ABA059EA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002060"/>
              </a:solidFill>
            </a:rPr>
            <a:t>Rozdíly např. u vodíku, kyslíku apod</a:t>
          </a:r>
          <a:r>
            <a:rPr lang="cs-CZ" sz="2000" b="1" dirty="0" smtClean="0"/>
            <a:t>.</a:t>
          </a:r>
          <a:endParaRPr lang="cs-CZ" sz="2000" b="1" dirty="0"/>
        </a:p>
      </dgm:t>
    </dgm:pt>
    <dgm:pt modelId="{E4E9768C-4A65-4BF2-A8A6-051B05DCC206}" type="parTrans" cxnId="{4F2CDD97-AC99-43C1-BACA-DAC30FB45444}">
      <dgm:prSet/>
      <dgm:spPr/>
      <dgm:t>
        <a:bodyPr/>
        <a:lstStyle/>
        <a:p>
          <a:endParaRPr lang="cs-CZ"/>
        </a:p>
      </dgm:t>
    </dgm:pt>
    <dgm:pt modelId="{B8C795F6-88B4-4C0E-8B43-FD56FA580CCC}" type="sibTrans" cxnId="{4F2CDD97-AC99-43C1-BACA-DAC30FB45444}">
      <dgm:prSet/>
      <dgm:spPr/>
      <dgm:t>
        <a:bodyPr/>
        <a:lstStyle/>
        <a:p>
          <a:endParaRPr lang="cs-CZ"/>
        </a:p>
      </dgm:t>
    </dgm:pt>
    <dgm:pt modelId="{4F5CBFCF-CBC1-487E-AA2D-2040775AC72F}">
      <dgm:prSet phldrT="[Text]" custT="1"/>
      <dgm:spPr/>
      <dgm:t>
        <a:bodyPr/>
        <a:lstStyle/>
        <a:p>
          <a:r>
            <a:rPr lang="cs-CZ" sz="2000" dirty="0" smtClean="0">
              <a:latin typeface="Arial Black" pitchFamily="34" charset="0"/>
            </a:rPr>
            <a:t>Mezinárodní název</a:t>
          </a:r>
          <a:endParaRPr lang="cs-CZ" sz="2000" dirty="0">
            <a:latin typeface="Arial Black" pitchFamily="34" charset="0"/>
          </a:endParaRPr>
        </a:p>
      </dgm:t>
    </dgm:pt>
    <dgm:pt modelId="{17EF764A-47F8-4905-A6CB-ED8BB2ADE0B5}" type="parTrans" cxnId="{1681175B-E8BC-468A-A805-381545987AA5}">
      <dgm:prSet/>
      <dgm:spPr/>
      <dgm:t>
        <a:bodyPr/>
        <a:lstStyle/>
        <a:p>
          <a:endParaRPr lang="cs-CZ"/>
        </a:p>
      </dgm:t>
    </dgm:pt>
    <dgm:pt modelId="{2D1A9F80-8D64-4AB0-AF8A-7CC5B6FA7540}" type="sibTrans" cxnId="{1681175B-E8BC-468A-A805-381545987AA5}">
      <dgm:prSet/>
      <dgm:spPr/>
      <dgm:t>
        <a:bodyPr/>
        <a:lstStyle/>
        <a:p>
          <a:endParaRPr lang="cs-CZ"/>
        </a:p>
      </dgm:t>
    </dgm:pt>
    <dgm:pt modelId="{2CA2027E-415C-44F4-8397-3D3859EC2351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FFFF00"/>
              </a:solidFill>
            </a:rPr>
            <a:t>Jsou to latinské názvy prvků</a:t>
          </a:r>
          <a:endParaRPr lang="cs-CZ" sz="2000" b="1" dirty="0">
            <a:solidFill>
              <a:srgbClr val="FFFF00"/>
            </a:solidFill>
          </a:endParaRPr>
        </a:p>
      </dgm:t>
    </dgm:pt>
    <dgm:pt modelId="{80D8E451-5613-445C-BBBD-DD1541F63317}" type="parTrans" cxnId="{D545424B-495D-48E8-AFEA-6752700CF7E4}">
      <dgm:prSet/>
      <dgm:spPr/>
      <dgm:t>
        <a:bodyPr/>
        <a:lstStyle/>
        <a:p>
          <a:endParaRPr lang="cs-CZ"/>
        </a:p>
      </dgm:t>
    </dgm:pt>
    <dgm:pt modelId="{7C632042-5D39-4817-A511-67C69571A166}" type="sibTrans" cxnId="{D545424B-495D-48E8-AFEA-6752700CF7E4}">
      <dgm:prSet/>
      <dgm:spPr/>
      <dgm:t>
        <a:bodyPr/>
        <a:lstStyle/>
        <a:p>
          <a:endParaRPr lang="cs-CZ"/>
        </a:p>
      </dgm:t>
    </dgm:pt>
    <dgm:pt modelId="{6274AC54-7DF0-4FF3-8069-EF2506AF419B}">
      <dgm:prSet phldrT="[Text]" custT="1"/>
      <dgm:spPr/>
      <dgm:t>
        <a:bodyPr/>
        <a:lstStyle/>
        <a:p>
          <a:r>
            <a:rPr lang="cs-CZ" sz="2000" b="1" dirty="0" smtClean="0">
              <a:solidFill>
                <a:srgbClr val="FFFF00"/>
              </a:solidFill>
            </a:rPr>
            <a:t>Většinou vyjadřují významnou vlastnost prvku, či dle zdroje výskytu nebo podle významných vědců</a:t>
          </a:r>
          <a:endParaRPr lang="cs-CZ" sz="2000" b="1" dirty="0">
            <a:solidFill>
              <a:srgbClr val="FFFF00"/>
            </a:solidFill>
          </a:endParaRPr>
        </a:p>
      </dgm:t>
    </dgm:pt>
    <dgm:pt modelId="{39EB7D03-31BE-4CAB-99A3-ADB7F498E719}" type="parTrans" cxnId="{1A1191E4-7C95-47BA-A9F5-6A4C6059A080}">
      <dgm:prSet/>
      <dgm:spPr/>
      <dgm:t>
        <a:bodyPr/>
        <a:lstStyle/>
        <a:p>
          <a:endParaRPr lang="cs-CZ"/>
        </a:p>
      </dgm:t>
    </dgm:pt>
    <dgm:pt modelId="{5D5A442F-D7CE-4512-B233-A5D0A6EF7C64}" type="sibTrans" cxnId="{1A1191E4-7C95-47BA-A9F5-6A4C6059A080}">
      <dgm:prSet/>
      <dgm:spPr/>
      <dgm:t>
        <a:bodyPr/>
        <a:lstStyle/>
        <a:p>
          <a:endParaRPr lang="cs-CZ"/>
        </a:p>
      </dgm:t>
    </dgm:pt>
    <dgm:pt modelId="{4EF4F135-0158-4797-8A37-A8DCF098AED0}" type="pres">
      <dgm:prSet presAssocID="{AFB006A3-F848-46A0-8EC8-5A3238AEEC48}" presName="Name0" presStyleCnt="0">
        <dgm:presLayoutVars>
          <dgm:dir/>
        </dgm:presLayoutVars>
      </dgm:prSet>
      <dgm:spPr/>
      <dgm:t>
        <a:bodyPr/>
        <a:lstStyle/>
        <a:p>
          <a:endParaRPr lang="cs-CZ"/>
        </a:p>
      </dgm:t>
    </dgm:pt>
    <dgm:pt modelId="{9815C714-8C6B-4798-B3FE-636BA532B874}" type="pres">
      <dgm:prSet presAssocID="{FBE4FB43-0F67-4520-B317-4D86A560B914}" presName="withChildren" presStyleCnt="0"/>
      <dgm:spPr/>
    </dgm:pt>
    <dgm:pt modelId="{CFB1EA7D-1C30-4C52-84B8-A2A33056E989}" type="pres">
      <dgm:prSet presAssocID="{FBE4FB43-0F67-4520-B317-4D86A560B914}" presName="bigCircle" presStyleLbl="vennNode1" presStyleIdx="0" presStyleCnt="6" custScaleX="232423"/>
      <dgm:spPr>
        <a:solidFill>
          <a:srgbClr val="FFC000"/>
        </a:solidFill>
      </dgm:spPr>
    </dgm:pt>
    <dgm:pt modelId="{1059D0B5-011C-4CBA-B1A0-E9B39A03D6AD}" type="pres">
      <dgm:prSet presAssocID="{FBE4FB43-0F67-4520-B317-4D86A560B914}" presName="medCircle" presStyleLbl="vennNode1" presStyleIdx="1" presStyleCnt="6"/>
      <dgm:spPr>
        <a:solidFill>
          <a:srgbClr val="FFFF00"/>
        </a:solidFill>
      </dgm:spPr>
    </dgm:pt>
    <dgm:pt modelId="{D89AB7D5-705B-4C6F-83E8-B7B7682BC108}" type="pres">
      <dgm:prSet presAssocID="{FBE4FB43-0F67-4520-B317-4D86A560B914}" presName="txLvl1" presStyleLbl="revTx" presStyleIdx="0" presStyleCnt="6" custScaleX="148861" custLinFactNeighborX="22080" custLinFactNeighborY="-8341"/>
      <dgm:spPr/>
      <dgm:t>
        <a:bodyPr/>
        <a:lstStyle/>
        <a:p>
          <a:endParaRPr lang="cs-CZ"/>
        </a:p>
      </dgm:t>
    </dgm:pt>
    <dgm:pt modelId="{E3D0B8AD-7125-4C6D-BC4E-95EC052F1C2B}" type="pres">
      <dgm:prSet presAssocID="{FBE4FB43-0F67-4520-B317-4D86A560B914}" presName="lin" presStyleCnt="0"/>
      <dgm:spPr/>
    </dgm:pt>
    <dgm:pt modelId="{1CB41F19-F3C8-457B-B75B-20C56BBC9BE5}" type="pres">
      <dgm:prSet presAssocID="{E1676DFA-8164-4B8D-8606-9846E51CCA07}" presName="txLvl2" presStyleLbl="revTx" presStyleIdx="1" presStyleCnt="6" custLinFactNeighborX="558" custLinFactNeighborY="3025"/>
      <dgm:spPr/>
      <dgm:t>
        <a:bodyPr/>
        <a:lstStyle/>
        <a:p>
          <a:endParaRPr lang="cs-CZ"/>
        </a:p>
      </dgm:t>
    </dgm:pt>
    <dgm:pt modelId="{5AA4794B-4244-4BF5-A1AA-8542BBA82B4A}" type="pres">
      <dgm:prSet presAssocID="{32D84901-1173-4E1D-AC27-0924709360C4}" presName="smCircle" presStyleLbl="vennNode1" presStyleIdx="2" presStyleCnt="6"/>
      <dgm:spPr/>
    </dgm:pt>
    <dgm:pt modelId="{106C6730-6B0D-4ABE-9C7E-B4229B22B69C}" type="pres">
      <dgm:prSet presAssocID="{94CE4C83-839B-4D43-B5F0-4AE0ABA059EA}" presName="txLvl2" presStyleLbl="revTx" presStyleIdx="2" presStyleCnt="6" custLinFactY="72879" custLinFactNeighborX="558" custLinFactNeighborY="100000"/>
      <dgm:spPr/>
      <dgm:t>
        <a:bodyPr/>
        <a:lstStyle/>
        <a:p>
          <a:endParaRPr lang="cs-CZ"/>
        </a:p>
      </dgm:t>
    </dgm:pt>
    <dgm:pt modelId="{D82574A1-F403-4D9C-B621-1B8B9596FB0E}" type="pres">
      <dgm:prSet presAssocID="{FBE4FB43-0F67-4520-B317-4D86A560B914}" presName="overlap" presStyleCnt="0"/>
      <dgm:spPr/>
    </dgm:pt>
    <dgm:pt modelId="{E0A9BCD6-190F-438A-95AA-D3B5B9AC0B58}" type="pres">
      <dgm:prSet presAssocID="{4F5CBFCF-CBC1-487E-AA2D-2040775AC72F}" presName="withChildren" presStyleCnt="0"/>
      <dgm:spPr/>
    </dgm:pt>
    <dgm:pt modelId="{A8801D56-A382-4E5F-8494-99262D459997}" type="pres">
      <dgm:prSet presAssocID="{4F5CBFCF-CBC1-487E-AA2D-2040775AC72F}" presName="bigCircle" presStyleLbl="vennNode1" presStyleIdx="3" presStyleCnt="6" custScaleX="227495" custScaleY="102492" custLinFactNeighborX="0" custLinFactNeighborY="473"/>
      <dgm:spPr>
        <a:solidFill>
          <a:srgbClr val="0070C0"/>
        </a:solidFill>
      </dgm:spPr>
    </dgm:pt>
    <dgm:pt modelId="{6FA88021-ADF1-4303-8AB8-7E390E441F83}" type="pres">
      <dgm:prSet presAssocID="{4F5CBFCF-CBC1-487E-AA2D-2040775AC72F}" presName="medCircle" presStyleLbl="vennNode1" presStyleIdx="4" presStyleCnt="6"/>
      <dgm:spPr>
        <a:solidFill>
          <a:srgbClr val="00B0F0"/>
        </a:solidFill>
      </dgm:spPr>
    </dgm:pt>
    <dgm:pt modelId="{2B3D84B1-65E2-4911-94B4-877E85042574}" type="pres">
      <dgm:prSet presAssocID="{4F5CBFCF-CBC1-487E-AA2D-2040775AC72F}" presName="txLvl1" presStyleLbl="revTx" presStyleIdx="3" presStyleCnt="6" custScaleX="163691" custLinFactNeighborX="32915" custLinFactNeighborY="-11883"/>
      <dgm:spPr/>
      <dgm:t>
        <a:bodyPr/>
        <a:lstStyle/>
        <a:p>
          <a:endParaRPr lang="cs-CZ"/>
        </a:p>
      </dgm:t>
    </dgm:pt>
    <dgm:pt modelId="{4836C381-278A-4405-A9B8-A85BC5619857}" type="pres">
      <dgm:prSet presAssocID="{4F5CBFCF-CBC1-487E-AA2D-2040775AC72F}" presName="lin" presStyleCnt="0"/>
      <dgm:spPr/>
    </dgm:pt>
    <dgm:pt modelId="{15DF0353-E983-48F1-98FC-EF4CF2EC931B}" type="pres">
      <dgm:prSet presAssocID="{2CA2027E-415C-44F4-8397-3D3859EC2351}" presName="txLvl2" presStyleLbl="revTx" presStyleIdx="4" presStyleCnt="6" custLinFactNeighborX="5288" custLinFactNeighborY="-15893"/>
      <dgm:spPr/>
      <dgm:t>
        <a:bodyPr/>
        <a:lstStyle/>
        <a:p>
          <a:endParaRPr lang="cs-CZ"/>
        </a:p>
      </dgm:t>
    </dgm:pt>
    <dgm:pt modelId="{EE2F6A1D-7FDC-43DA-A388-F80D69B4DAD2}" type="pres">
      <dgm:prSet presAssocID="{7C632042-5D39-4817-A511-67C69571A166}" presName="smCircle" presStyleLbl="vennNode1" presStyleIdx="5" presStyleCnt="6"/>
      <dgm:spPr/>
    </dgm:pt>
    <dgm:pt modelId="{4B1B8C8B-BD96-4389-8CC1-02EAA55BC9EE}" type="pres">
      <dgm:prSet presAssocID="{6274AC54-7DF0-4FF3-8069-EF2506AF419B}" presName="txLvl2" presStyleLbl="revTx" presStyleIdx="5" presStyleCnt="6" custScaleY="221665" custLinFactY="163863" custLinFactNeighborX="5288" custLinFactNeighborY="200000"/>
      <dgm:spPr/>
      <dgm:t>
        <a:bodyPr/>
        <a:lstStyle/>
        <a:p>
          <a:endParaRPr lang="cs-CZ"/>
        </a:p>
      </dgm:t>
    </dgm:pt>
  </dgm:ptLst>
  <dgm:cxnLst>
    <dgm:cxn modelId="{542AA20E-14F2-481C-A87C-75F3FDADB310}" srcId="{AFB006A3-F848-46A0-8EC8-5A3238AEEC48}" destId="{FBE4FB43-0F67-4520-B317-4D86A560B914}" srcOrd="0" destOrd="0" parTransId="{FE9898F0-BBBB-4D0B-B25D-69B1B1E21DB5}" sibTransId="{D106209F-5D86-4D5C-B1E6-F0CA14797F5E}"/>
    <dgm:cxn modelId="{07C721F1-0A8A-43AB-B427-11405B57CB26}" type="presOf" srcId="{E1676DFA-8164-4B8D-8606-9846E51CCA07}" destId="{1CB41F19-F3C8-457B-B75B-20C56BBC9BE5}" srcOrd="0" destOrd="0" presId="urn:microsoft.com/office/officeart/2008/layout/VerticalCircleList"/>
    <dgm:cxn modelId="{1A1191E4-7C95-47BA-A9F5-6A4C6059A080}" srcId="{4F5CBFCF-CBC1-487E-AA2D-2040775AC72F}" destId="{6274AC54-7DF0-4FF3-8069-EF2506AF419B}" srcOrd="1" destOrd="0" parTransId="{39EB7D03-31BE-4CAB-99A3-ADB7F498E719}" sibTransId="{5D5A442F-D7CE-4512-B233-A5D0A6EF7C64}"/>
    <dgm:cxn modelId="{D5769903-572C-47E7-B29E-1436FA67E018}" srcId="{FBE4FB43-0F67-4520-B317-4D86A560B914}" destId="{E1676DFA-8164-4B8D-8606-9846E51CCA07}" srcOrd="0" destOrd="0" parTransId="{1FD7C28B-8E84-4143-963C-DBCE4B46B621}" sibTransId="{32D84901-1173-4E1D-AC27-0924709360C4}"/>
    <dgm:cxn modelId="{FFE7B854-B21A-4B3F-899B-8578DDC017B2}" type="presOf" srcId="{6274AC54-7DF0-4FF3-8069-EF2506AF419B}" destId="{4B1B8C8B-BD96-4389-8CC1-02EAA55BC9EE}" srcOrd="0" destOrd="0" presId="urn:microsoft.com/office/officeart/2008/layout/VerticalCircleList"/>
    <dgm:cxn modelId="{D545424B-495D-48E8-AFEA-6752700CF7E4}" srcId="{4F5CBFCF-CBC1-487E-AA2D-2040775AC72F}" destId="{2CA2027E-415C-44F4-8397-3D3859EC2351}" srcOrd="0" destOrd="0" parTransId="{80D8E451-5613-445C-BBBD-DD1541F63317}" sibTransId="{7C632042-5D39-4817-A511-67C69571A166}"/>
    <dgm:cxn modelId="{257C4F16-4E5E-40CE-86F8-BBB4BC83B390}" type="presOf" srcId="{FBE4FB43-0F67-4520-B317-4D86A560B914}" destId="{D89AB7D5-705B-4C6F-83E8-B7B7682BC108}" srcOrd="0" destOrd="0" presId="urn:microsoft.com/office/officeart/2008/layout/VerticalCircleList"/>
    <dgm:cxn modelId="{6110104D-E321-4935-89A0-55EC5BE7F4CE}" type="presOf" srcId="{2CA2027E-415C-44F4-8397-3D3859EC2351}" destId="{15DF0353-E983-48F1-98FC-EF4CF2EC931B}" srcOrd="0" destOrd="0" presId="urn:microsoft.com/office/officeart/2008/layout/VerticalCircleList"/>
    <dgm:cxn modelId="{018CB760-16FD-4177-B376-F778BA945812}" type="presOf" srcId="{4F5CBFCF-CBC1-487E-AA2D-2040775AC72F}" destId="{2B3D84B1-65E2-4911-94B4-877E85042574}" srcOrd="0" destOrd="0" presId="urn:microsoft.com/office/officeart/2008/layout/VerticalCircleList"/>
    <dgm:cxn modelId="{4F2CDD97-AC99-43C1-BACA-DAC30FB45444}" srcId="{FBE4FB43-0F67-4520-B317-4D86A560B914}" destId="{94CE4C83-839B-4D43-B5F0-4AE0ABA059EA}" srcOrd="1" destOrd="0" parTransId="{E4E9768C-4A65-4BF2-A8A6-051B05DCC206}" sibTransId="{B8C795F6-88B4-4C0E-8B43-FD56FA580CCC}"/>
    <dgm:cxn modelId="{9A05FCD0-61CB-439D-B400-5FB55A015FD5}" type="presOf" srcId="{94CE4C83-839B-4D43-B5F0-4AE0ABA059EA}" destId="{106C6730-6B0D-4ABE-9C7E-B4229B22B69C}" srcOrd="0" destOrd="0" presId="urn:microsoft.com/office/officeart/2008/layout/VerticalCircleList"/>
    <dgm:cxn modelId="{1681175B-E8BC-468A-A805-381545987AA5}" srcId="{AFB006A3-F848-46A0-8EC8-5A3238AEEC48}" destId="{4F5CBFCF-CBC1-487E-AA2D-2040775AC72F}" srcOrd="1" destOrd="0" parTransId="{17EF764A-47F8-4905-A6CB-ED8BB2ADE0B5}" sibTransId="{2D1A9F80-8D64-4AB0-AF8A-7CC5B6FA7540}"/>
    <dgm:cxn modelId="{DFBA1F70-6ED8-46FD-9EE6-04959195834E}" type="presOf" srcId="{AFB006A3-F848-46A0-8EC8-5A3238AEEC48}" destId="{4EF4F135-0158-4797-8A37-A8DCF098AED0}" srcOrd="0" destOrd="0" presId="urn:microsoft.com/office/officeart/2008/layout/VerticalCircleList"/>
    <dgm:cxn modelId="{2EB2365E-C9D6-458E-8FE1-9E0EFE70F9EE}" type="presParOf" srcId="{4EF4F135-0158-4797-8A37-A8DCF098AED0}" destId="{9815C714-8C6B-4798-B3FE-636BA532B874}" srcOrd="0" destOrd="0" presId="urn:microsoft.com/office/officeart/2008/layout/VerticalCircleList"/>
    <dgm:cxn modelId="{9DCC2C91-CFB8-4729-B0AA-CFF4C16E7475}" type="presParOf" srcId="{9815C714-8C6B-4798-B3FE-636BA532B874}" destId="{CFB1EA7D-1C30-4C52-84B8-A2A33056E989}" srcOrd="0" destOrd="0" presId="urn:microsoft.com/office/officeart/2008/layout/VerticalCircleList"/>
    <dgm:cxn modelId="{4E293A8A-308D-42CC-A1D1-58F8421BE3DF}" type="presParOf" srcId="{9815C714-8C6B-4798-B3FE-636BA532B874}" destId="{1059D0B5-011C-4CBA-B1A0-E9B39A03D6AD}" srcOrd="1" destOrd="0" presId="urn:microsoft.com/office/officeart/2008/layout/VerticalCircleList"/>
    <dgm:cxn modelId="{7E779DAB-DBA4-4B1A-AD50-04C59276018E}" type="presParOf" srcId="{9815C714-8C6B-4798-B3FE-636BA532B874}" destId="{D89AB7D5-705B-4C6F-83E8-B7B7682BC108}" srcOrd="2" destOrd="0" presId="urn:microsoft.com/office/officeart/2008/layout/VerticalCircleList"/>
    <dgm:cxn modelId="{2C62DEBC-6A74-46BD-B82D-3830A87BD185}" type="presParOf" srcId="{9815C714-8C6B-4798-B3FE-636BA532B874}" destId="{E3D0B8AD-7125-4C6D-BC4E-95EC052F1C2B}" srcOrd="3" destOrd="0" presId="urn:microsoft.com/office/officeart/2008/layout/VerticalCircleList"/>
    <dgm:cxn modelId="{B91466DA-AC85-431B-A62B-BC8170BBA8BE}" type="presParOf" srcId="{E3D0B8AD-7125-4C6D-BC4E-95EC052F1C2B}" destId="{1CB41F19-F3C8-457B-B75B-20C56BBC9BE5}" srcOrd="0" destOrd="0" presId="urn:microsoft.com/office/officeart/2008/layout/VerticalCircleList"/>
    <dgm:cxn modelId="{3D034BFE-204B-4C14-AF1A-BD356331F3E7}" type="presParOf" srcId="{E3D0B8AD-7125-4C6D-BC4E-95EC052F1C2B}" destId="{5AA4794B-4244-4BF5-A1AA-8542BBA82B4A}" srcOrd="1" destOrd="0" presId="urn:microsoft.com/office/officeart/2008/layout/VerticalCircleList"/>
    <dgm:cxn modelId="{EE54AC40-4175-4948-AB42-00C69FF09BCA}" type="presParOf" srcId="{E3D0B8AD-7125-4C6D-BC4E-95EC052F1C2B}" destId="{106C6730-6B0D-4ABE-9C7E-B4229B22B69C}" srcOrd="2" destOrd="0" presId="urn:microsoft.com/office/officeart/2008/layout/VerticalCircleList"/>
    <dgm:cxn modelId="{87A76AD2-4840-45A2-9A3A-F1021ED933BA}" type="presParOf" srcId="{4EF4F135-0158-4797-8A37-A8DCF098AED0}" destId="{D82574A1-F403-4D9C-B621-1B8B9596FB0E}" srcOrd="1" destOrd="0" presId="urn:microsoft.com/office/officeart/2008/layout/VerticalCircleList"/>
    <dgm:cxn modelId="{4898042F-9C89-44CE-BCAA-0E1AEF336035}" type="presParOf" srcId="{4EF4F135-0158-4797-8A37-A8DCF098AED0}" destId="{E0A9BCD6-190F-438A-95AA-D3B5B9AC0B58}" srcOrd="2" destOrd="0" presId="urn:microsoft.com/office/officeart/2008/layout/VerticalCircleList"/>
    <dgm:cxn modelId="{A25BACD0-7FF9-47A5-A2C0-DF33F6B25360}" type="presParOf" srcId="{E0A9BCD6-190F-438A-95AA-D3B5B9AC0B58}" destId="{A8801D56-A382-4E5F-8494-99262D459997}" srcOrd="0" destOrd="0" presId="urn:microsoft.com/office/officeart/2008/layout/VerticalCircleList"/>
    <dgm:cxn modelId="{42D3B29E-181B-45DB-8016-CFDBF5D11578}" type="presParOf" srcId="{E0A9BCD6-190F-438A-95AA-D3B5B9AC0B58}" destId="{6FA88021-ADF1-4303-8AB8-7E390E441F83}" srcOrd="1" destOrd="0" presId="urn:microsoft.com/office/officeart/2008/layout/VerticalCircleList"/>
    <dgm:cxn modelId="{6899E7B2-733F-4C1D-8938-7CED71397086}" type="presParOf" srcId="{E0A9BCD6-190F-438A-95AA-D3B5B9AC0B58}" destId="{2B3D84B1-65E2-4911-94B4-877E85042574}" srcOrd="2" destOrd="0" presId="urn:microsoft.com/office/officeart/2008/layout/VerticalCircleList"/>
    <dgm:cxn modelId="{17D1D4CB-5352-451E-851B-2E58EDAEC823}" type="presParOf" srcId="{E0A9BCD6-190F-438A-95AA-D3B5B9AC0B58}" destId="{4836C381-278A-4405-A9B8-A85BC5619857}" srcOrd="3" destOrd="0" presId="urn:microsoft.com/office/officeart/2008/layout/VerticalCircleList"/>
    <dgm:cxn modelId="{50ACC467-3750-4E17-B4E3-95AB412088FE}" type="presParOf" srcId="{4836C381-278A-4405-A9B8-A85BC5619857}" destId="{15DF0353-E983-48F1-98FC-EF4CF2EC931B}" srcOrd="0" destOrd="0" presId="urn:microsoft.com/office/officeart/2008/layout/VerticalCircleList"/>
    <dgm:cxn modelId="{DD2380DB-808F-4474-95FC-33F3D763C808}" type="presParOf" srcId="{4836C381-278A-4405-A9B8-A85BC5619857}" destId="{EE2F6A1D-7FDC-43DA-A388-F80D69B4DAD2}" srcOrd="1" destOrd="0" presId="urn:microsoft.com/office/officeart/2008/layout/VerticalCircleList"/>
    <dgm:cxn modelId="{DB11BAFE-2952-4A79-8A41-CE029265192D}" type="presParOf" srcId="{4836C381-278A-4405-A9B8-A85BC5619857}" destId="{4B1B8C8B-BD96-4389-8CC1-02EAA55BC9E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69DE4-4E10-4EDC-AFA7-B2BEB829CAF6}">
      <dsp:nvSpPr>
        <dsp:cNvPr id="0" name=""/>
        <dsp:cNvSpPr/>
      </dsp:nvSpPr>
      <dsp:spPr>
        <a:xfrm>
          <a:off x="0" y="899"/>
          <a:ext cx="8839199" cy="912600"/>
        </a:xfrm>
        <a:prstGeom prst="roundRect">
          <a:avLst/>
        </a:prstGeom>
        <a:gradFill flip="none" rotWithShape="0">
          <a:gsLst>
            <a:gs pos="0">
              <a:srgbClr val="C0C0C0">
                <a:shade val="30000"/>
                <a:satMod val="115000"/>
              </a:srgbClr>
            </a:gs>
            <a:gs pos="50000">
              <a:srgbClr val="C0C0C0">
                <a:shade val="67500"/>
                <a:satMod val="115000"/>
              </a:srgbClr>
            </a:gs>
            <a:gs pos="100000">
              <a:srgbClr val="C0C0C0">
                <a:shade val="100000"/>
                <a:satMod val="115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cs-CZ" sz="3900" b="1" kern="1200" smtClean="0">
              <a:solidFill>
                <a:srgbClr val="002060"/>
              </a:solidFill>
            </a:rPr>
            <a:t>CHEMICKÉ PRVKY A    PSP</a:t>
          </a:r>
          <a:endParaRPr lang="cs-CZ" sz="3900" kern="1200">
            <a:solidFill>
              <a:srgbClr val="002060"/>
            </a:solidFill>
          </a:endParaRPr>
        </a:p>
      </dsp:txBody>
      <dsp:txXfrm>
        <a:off x="44549" y="45448"/>
        <a:ext cx="8750101" cy="823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EA7D-1C30-4C52-84B8-A2A33056E989}">
      <dsp:nvSpPr>
        <dsp:cNvPr id="0" name=""/>
        <dsp:cNvSpPr/>
      </dsp:nvSpPr>
      <dsp:spPr>
        <a:xfrm>
          <a:off x="990594" y="533"/>
          <a:ext cx="6248410" cy="2688378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059D0B5-011C-4CBA-B1A0-E9B39A03D6AD}">
      <dsp:nvSpPr>
        <dsp:cNvPr id="0" name=""/>
        <dsp:cNvSpPr/>
      </dsp:nvSpPr>
      <dsp:spPr>
        <a:xfrm>
          <a:off x="2897783" y="113445"/>
          <a:ext cx="483908" cy="483908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D89AB7D5-705B-4C6F-83E8-B7B7682BC108}">
      <dsp:nvSpPr>
        <dsp:cNvPr id="0" name=""/>
        <dsp:cNvSpPr/>
      </dsp:nvSpPr>
      <dsp:spPr>
        <a:xfrm>
          <a:off x="3078897" y="73082"/>
          <a:ext cx="3853096" cy="48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latin typeface="Arial Black" pitchFamily="34" charset="0"/>
            </a:rPr>
            <a:t>Český název</a:t>
          </a:r>
          <a:endParaRPr lang="cs-CZ" sz="2000" b="1" kern="1200" dirty="0">
            <a:latin typeface="Arial Black" pitchFamily="34" charset="0"/>
          </a:endParaRPr>
        </a:p>
      </dsp:txBody>
      <dsp:txXfrm>
        <a:off x="3078897" y="73082"/>
        <a:ext cx="3853096" cy="483908"/>
      </dsp:txXfrm>
    </dsp:sp>
    <dsp:sp modelId="{1CB41F19-F3C8-457B-B75B-20C56BBC9BE5}">
      <dsp:nvSpPr>
        <dsp:cNvPr id="0" name=""/>
        <dsp:cNvSpPr/>
      </dsp:nvSpPr>
      <dsp:spPr>
        <a:xfrm>
          <a:off x="3154180" y="600147"/>
          <a:ext cx="2588385" cy="257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002060"/>
              </a:solidFill>
            </a:rPr>
            <a:t>Většinou odvozen od zahraničních názvů.</a:t>
          </a:r>
          <a:endParaRPr lang="cs-CZ" sz="2000" b="1" kern="1200" dirty="0">
            <a:solidFill>
              <a:srgbClr val="002060"/>
            </a:solidFill>
          </a:endParaRPr>
        </a:p>
      </dsp:txBody>
      <dsp:txXfrm>
        <a:off x="3154180" y="600147"/>
        <a:ext cx="2588385" cy="257326"/>
      </dsp:txXfrm>
    </dsp:sp>
    <dsp:sp modelId="{5AA4794B-4244-4BF5-A1AA-8542BBA82B4A}">
      <dsp:nvSpPr>
        <dsp:cNvPr id="0" name=""/>
        <dsp:cNvSpPr/>
      </dsp:nvSpPr>
      <dsp:spPr>
        <a:xfrm>
          <a:off x="3139737" y="854680"/>
          <a:ext cx="92373" cy="9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106C6730-6B0D-4ABE-9C7E-B4229B22B69C}">
      <dsp:nvSpPr>
        <dsp:cNvPr id="0" name=""/>
        <dsp:cNvSpPr/>
      </dsp:nvSpPr>
      <dsp:spPr>
        <a:xfrm>
          <a:off x="3154180" y="1226964"/>
          <a:ext cx="2588385" cy="257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002060"/>
              </a:solidFill>
            </a:rPr>
            <a:t>Rozdíly např. u vodíku, kyslíku apod</a:t>
          </a:r>
          <a:r>
            <a:rPr lang="cs-CZ" sz="2000" b="1" kern="1200" dirty="0" smtClean="0"/>
            <a:t>.</a:t>
          </a:r>
          <a:endParaRPr lang="cs-CZ" sz="2000" b="1" kern="1200" dirty="0"/>
        </a:p>
      </dsp:txBody>
      <dsp:txXfrm>
        <a:off x="3154180" y="1226964"/>
        <a:ext cx="2588385" cy="257326"/>
      </dsp:txXfrm>
    </dsp:sp>
    <dsp:sp modelId="{A8801D56-A382-4E5F-8494-99262D459997}">
      <dsp:nvSpPr>
        <dsp:cNvPr id="0" name=""/>
        <dsp:cNvSpPr/>
      </dsp:nvSpPr>
      <dsp:spPr>
        <a:xfrm>
          <a:off x="1056836" y="2426226"/>
          <a:ext cx="6115927" cy="2755373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6FA88021-ADF1-4303-8AB8-7E390E441F83}">
      <dsp:nvSpPr>
        <dsp:cNvPr id="0" name=""/>
        <dsp:cNvSpPr/>
      </dsp:nvSpPr>
      <dsp:spPr>
        <a:xfrm>
          <a:off x="2897783" y="2572102"/>
          <a:ext cx="483908" cy="483908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2B3D84B1-65E2-4911-94B4-877E85042574}">
      <dsp:nvSpPr>
        <dsp:cNvPr id="0" name=""/>
        <dsp:cNvSpPr/>
      </dsp:nvSpPr>
      <dsp:spPr>
        <a:xfrm>
          <a:off x="3167420" y="2514599"/>
          <a:ext cx="4236953" cy="483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latin typeface="Arial Black" pitchFamily="34" charset="0"/>
            </a:rPr>
            <a:t>Mezinárodní název</a:t>
          </a:r>
          <a:endParaRPr lang="cs-CZ" sz="2000" kern="1200" dirty="0">
            <a:latin typeface="Arial Black" pitchFamily="34" charset="0"/>
          </a:endParaRPr>
        </a:p>
      </dsp:txBody>
      <dsp:txXfrm>
        <a:off x="3167420" y="2514599"/>
        <a:ext cx="4236953" cy="483908"/>
      </dsp:txXfrm>
    </dsp:sp>
    <dsp:sp modelId="{15DF0353-E983-48F1-98FC-EF4CF2EC931B}">
      <dsp:nvSpPr>
        <dsp:cNvPr id="0" name=""/>
        <dsp:cNvSpPr/>
      </dsp:nvSpPr>
      <dsp:spPr>
        <a:xfrm>
          <a:off x="3276611" y="3041329"/>
          <a:ext cx="2588385" cy="257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FF00"/>
              </a:solidFill>
            </a:rPr>
            <a:t>Jsou to latinské názvy prvků</a:t>
          </a:r>
          <a:endParaRPr lang="cs-CZ" sz="2000" b="1" kern="1200" dirty="0">
            <a:solidFill>
              <a:srgbClr val="FFFF00"/>
            </a:solidFill>
          </a:endParaRPr>
        </a:p>
      </dsp:txBody>
      <dsp:txXfrm>
        <a:off x="3276611" y="3041329"/>
        <a:ext cx="2588385" cy="257326"/>
      </dsp:txXfrm>
    </dsp:sp>
    <dsp:sp modelId="{EE2F6A1D-7FDC-43DA-A388-F80D69B4DAD2}">
      <dsp:nvSpPr>
        <dsp:cNvPr id="0" name=""/>
        <dsp:cNvSpPr/>
      </dsp:nvSpPr>
      <dsp:spPr>
        <a:xfrm>
          <a:off x="3139737" y="3313337"/>
          <a:ext cx="92373" cy="9237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</dsp:sp>
    <dsp:sp modelId="{4B1B8C8B-BD96-4389-8CC1-02EAA55BC9EE}">
      <dsp:nvSpPr>
        <dsp:cNvPr id="0" name=""/>
        <dsp:cNvSpPr/>
      </dsp:nvSpPr>
      <dsp:spPr>
        <a:xfrm>
          <a:off x="3276611" y="4012122"/>
          <a:ext cx="2588385" cy="57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FF00"/>
              </a:solidFill>
            </a:rPr>
            <a:t>Většinou vyjadřují významnou vlastnost prvku, či dle zdroje výskytu nebo podle významných vědců</a:t>
          </a:r>
          <a:endParaRPr lang="cs-CZ" sz="2000" b="1" kern="1200" dirty="0">
            <a:solidFill>
              <a:srgbClr val="FFFF00"/>
            </a:solidFill>
          </a:endParaRPr>
        </a:p>
      </dsp:txBody>
      <dsp:txXfrm>
        <a:off x="3276611" y="4012122"/>
        <a:ext cx="2588385" cy="5704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958FD8-C1CD-418C-895F-9191D84A9D4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942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423E6-D1BC-441B-987B-7A9F5F9FE1BF}" type="slidenum">
              <a:rPr lang="cs-CZ"/>
              <a:pPr/>
              <a:t>1</a:t>
            </a:fld>
            <a:endParaRPr lang="cs-CZ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cs-CZ" noProof="0" smtClean="0"/>
              <a:t>Klepnutím lze upravit styl nadpisu.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pPr lvl="0"/>
            <a:r>
              <a:rPr lang="cs-CZ" noProof="0" smtClean="0"/>
              <a:t>Klepnutím lze upravit styl podnadpisu.</a:t>
            </a: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DD12A5-FC6B-4274-AF06-ACBF5BFDF84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C7582-29C8-4C8C-A613-E62DD911D205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19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28802-4D87-42E9-A344-6D28EED97B7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07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3AD72-68FC-4D11-8802-522B4EC3FCC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40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3ED35-5518-423F-A9BC-916A6973217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66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7DB9F-9BAA-4DD8-88A0-A7F60F86A0C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60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F1C83-C034-4180-9C65-5044C39375D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58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6DCE6-E64E-4EAE-9ADC-D0850C11865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61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2254E-C4E2-445E-AB2C-F3111B8747C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44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AEBB3-244B-42B5-A078-06690481327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71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250DF-FA69-49EB-923A-1F07F836769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52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nadpisu.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cs-CZ" smtClean="0"/>
              <a:t>VY_32_INOVACE_14 - CHEMICKÝ PRVEK A PSP</a:t>
            </a:r>
            <a:endParaRPr lang="cs-CZ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F57AB6-8DEE-4B12-830D-AD16110F8B37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8/1861._%D0%9F%D0%BE%D1%80%D1%82%D1%80%D0%B5%D1%82_%D0%94.%D0%98._%D0%9C%D0%B5%D0%BD%D0%B4%D0%B5%D0%BB%D0%B5%D0%B5%D0%B2%D0%B0.jpg" TargetMode="External"/><Relationship Id="rId2" Type="http://schemas.openxmlformats.org/officeDocument/2006/relationships/hyperlink" Target="http://office.microsoft.com/cs-cz/templates/results.aspx?qu=V%C4%9ADA&amp;ex=1&amp;av=all#ai:TC001140800|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mend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oukej.cz/tabulka/files/periodicka-tabulka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529" y="5257800"/>
            <a:ext cx="8839200" cy="1303338"/>
          </a:xfrm>
          <a:solidFill>
            <a:srgbClr val="FFC000"/>
          </a:solidFill>
          <a:effectLst/>
        </p:spPr>
        <p:txBody>
          <a:bodyPr/>
          <a:lstStyle/>
          <a:p>
            <a:r>
              <a:rPr lang="cs-CZ" dirty="0" smtClean="0"/>
              <a:t>ANORGANICKÁ CHEMIE</a:t>
            </a:r>
            <a:endParaRPr lang="cs-CZ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7805133"/>
              </p:ext>
            </p:extLst>
          </p:nvPr>
        </p:nvGraphicFramePr>
        <p:xfrm>
          <a:off x="228600" y="3505200"/>
          <a:ext cx="88392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362075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1676401"/>
            <a:ext cx="7772400" cy="2730500"/>
          </a:xfrm>
        </p:spPr>
        <p:txBody>
          <a:bodyPr anchor="t"/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Jako tapetu pro tuto prezentaci byla použita šablona z:</a:t>
            </a:r>
          </a:p>
          <a:p>
            <a:r>
              <a:rPr lang="cs-CZ" sz="1400" dirty="0" smtClean="0">
                <a:solidFill>
                  <a:srgbClr val="002060"/>
                </a:solidFill>
                <a:hlinkClick r:id="rId2"/>
              </a:rPr>
              <a:t>http://office.microsoft.com/cs-cz/templates/results.aspx?qu=V%C4%9ADA&amp;ex=1&amp;av=all#ai:TC001140800|</a:t>
            </a:r>
            <a:endParaRPr lang="cs-CZ" sz="1400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dirty="0" smtClean="0">
                <a:solidFill>
                  <a:srgbClr val="002060"/>
                </a:solidFill>
              </a:rPr>
              <a:t>Snímek č. 5:</a:t>
            </a:r>
          </a:p>
          <a:p>
            <a:r>
              <a:rPr lang="cs-CZ" sz="1400" dirty="0">
                <a:solidFill>
                  <a:srgbClr val="002060"/>
                </a:solidFill>
              </a:rPr>
              <a:t> </a:t>
            </a:r>
            <a:r>
              <a:rPr lang="cs-CZ" sz="1400" dirty="0" smtClean="0">
                <a:solidFill>
                  <a:srgbClr val="002060"/>
                </a:solidFill>
              </a:rPr>
              <a:t>  -  </a:t>
            </a:r>
            <a:r>
              <a:rPr lang="cs-CZ" sz="1400" dirty="0" err="1" smtClean="0">
                <a:solidFill>
                  <a:srgbClr val="002060"/>
                </a:solidFill>
              </a:rPr>
              <a:t>S.L.Levickij</a:t>
            </a:r>
            <a:r>
              <a:rPr lang="cs-CZ" sz="1400" dirty="0" smtClean="0">
                <a:solidFill>
                  <a:srgbClr val="002060"/>
                </a:solidFill>
              </a:rPr>
              <a:t>, </a:t>
            </a:r>
            <a:r>
              <a:rPr lang="cs-CZ" sz="1400" dirty="0" err="1" smtClean="0">
                <a:solidFill>
                  <a:srgbClr val="002060"/>
                </a:solidFill>
              </a:rPr>
              <a:t>Wikimedia</a:t>
            </a:r>
            <a:r>
              <a:rPr lang="cs-CZ" sz="1400" dirty="0" smtClean="0">
                <a:solidFill>
                  <a:srgbClr val="002060"/>
                </a:solidFill>
              </a:rPr>
              <a:t> </a:t>
            </a:r>
            <a:r>
              <a:rPr lang="cs-CZ" sz="1400" dirty="0" err="1" smtClean="0">
                <a:solidFill>
                  <a:srgbClr val="002060"/>
                </a:solidFill>
              </a:rPr>
              <a:t>Commons</a:t>
            </a:r>
            <a:r>
              <a:rPr lang="cs-CZ" sz="1400" dirty="0" smtClean="0">
                <a:solidFill>
                  <a:srgbClr val="002060"/>
                </a:solidFill>
              </a:rPr>
              <a:t>, volné dílo [4.1861]</a:t>
            </a:r>
          </a:p>
          <a:p>
            <a:r>
              <a:rPr lang="cs-CZ" sz="1400" dirty="0">
                <a:solidFill>
                  <a:srgbClr val="002060"/>
                </a:solidFill>
                <a:hlinkClick r:id="rId3"/>
              </a:rPr>
              <a:t>http://upload.wikimedia.org/wikipedia/commons/f/f8/1861._%D0%9F%D0%BE%D1%80%D1%82%D1%80%D0%B5%D1%82_%D0%94.%D0%98._%</a:t>
            </a:r>
            <a:r>
              <a:rPr lang="cs-CZ" sz="1400" dirty="0" smtClean="0">
                <a:solidFill>
                  <a:srgbClr val="002060"/>
                </a:solidFill>
                <a:hlinkClick r:id="rId3"/>
              </a:rPr>
              <a:t>D0%9C%D0%B5%D0%BD%D0%B4%D0%B5%D0%BB%D0%B5%D0%B5%D0%B2%D0%B0.jpg</a:t>
            </a:r>
            <a:endParaRPr lang="cs-CZ" sz="1400" dirty="0" smtClean="0">
              <a:solidFill>
                <a:srgbClr val="002060"/>
              </a:solidFill>
            </a:endParaRPr>
          </a:p>
          <a:p>
            <a:endParaRPr lang="cs-CZ" sz="1400" dirty="0" smtClean="0">
              <a:solidFill>
                <a:srgbClr val="002060"/>
              </a:solidFill>
            </a:endParaRPr>
          </a:p>
          <a:p>
            <a:endParaRPr lang="cs-CZ" sz="1400" dirty="0">
              <a:solidFill>
                <a:srgbClr val="00206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3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92999" y="396902"/>
            <a:ext cx="342908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CHEMICKÉ PRVKY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3400" y="939445"/>
            <a:ext cx="8229600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Chemický prvek je chemická látka složená z atomů o stejném protonovém čísle.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Každý prvek má svůj název, protonové číslo a svou chemickou značku.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Protonové číslo udává počet protonů v jádře.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Prvky se spojují pomocí chemické vazby mezi sebou buď v molekuly a nebo ve sloučeniny.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Molekula se skládá ze dvou i více atomů jednoho prvku.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Sloučenina se skládá ze dvou a nebo více různých prvků.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V přírodě se vyskytuje 92 prvků, ostatní byly vyrobeny uměle.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dirty="0" smtClean="0"/>
              <a:t>Prvky podle jejich vlastností dělíme na:</a:t>
            </a:r>
          </a:p>
          <a:p>
            <a:pPr algn="l"/>
            <a:r>
              <a:rPr lang="cs-CZ" dirty="0" smtClean="0"/>
              <a:t>      A) KOVY  B) NEKOVY  C) POLOKOVY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3400" y="396902"/>
            <a:ext cx="3031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Arial Black" pitchFamily="34" charset="0"/>
              </a:rPr>
              <a:t>…něco na úvod…</a:t>
            </a:r>
            <a:endParaRPr lang="cs-CZ" b="1" dirty="0">
              <a:latin typeface="Arial Black" pitchFamily="34" charset="0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0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66903" y="396902"/>
            <a:ext cx="342908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CHEMICKÉ PRVKY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905000" y="485662"/>
            <a:ext cx="2430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NÁZVY PRVKŮ</a:t>
            </a:r>
            <a:endParaRPr lang="cs-CZ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9450410"/>
              </p:ext>
            </p:extLst>
          </p:nvPr>
        </p:nvGraphicFramePr>
        <p:xfrm>
          <a:off x="-848157" y="11430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6172200" y="1295400"/>
            <a:ext cx="2903950" cy="489364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200" b="1" dirty="0" smtClean="0"/>
              <a:t>ÚKOL PRO TEBE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r>
              <a:rPr lang="cs-CZ" sz="2200" b="1" dirty="0" smtClean="0"/>
              <a:t>Najdi v PSP 3 prvky které:</a:t>
            </a:r>
          </a:p>
          <a:p>
            <a:pPr marL="342900" indent="-342900" algn="l">
              <a:buFontTx/>
              <a:buChar char="-"/>
            </a:pPr>
            <a:r>
              <a:rPr lang="cs-CZ" sz="2200" b="1" dirty="0" smtClean="0"/>
              <a:t>Se odlišují svým českým a latinským názvem.</a:t>
            </a:r>
          </a:p>
          <a:p>
            <a:pPr marL="342900" indent="-342900" algn="l">
              <a:buFontTx/>
              <a:buChar char="-"/>
            </a:pPr>
            <a:r>
              <a:rPr lang="cs-CZ" sz="2200" b="1" dirty="0" smtClean="0"/>
              <a:t>Charakterizují vlastnost prvku.</a:t>
            </a:r>
          </a:p>
          <a:p>
            <a:pPr marL="342900" indent="-342900" algn="l">
              <a:buFontTx/>
              <a:buChar char="-"/>
            </a:pPr>
            <a:r>
              <a:rPr lang="cs-CZ" sz="2200" b="1" dirty="0" smtClean="0"/>
              <a:t>Jsou pojmenovány po významném vědci. 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7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 bwMode="auto">
          <a:xfrm>
            <a:off x="277434" y="3919643"/>
            <a:ext cx="2391242" cy="1346818"/>
          </a:xfrm>
          <a:prstGeom prst="rect">
            <a:avLst/>
          </a:prstGeom>
          <a:solidFill>
            <a:srgbClr val="FFFF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62600" y="396902"/>
            <a:ext cx="342908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CHEMICKÉ PRVKY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0542" y="593797"/>
            <a:ext cx="5096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vše lze určit z chemické značky …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434" y="1055462"/>
            <a:ext cx="8678979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u="sng" dirty="0" smtClean="0">
                <a:latin typeface="+mn-lt"/>
              </a:rPr>
              <a:t>Zápis prvku:</a:t>
            </a:r>
          </a:p>
          <a:p>
            <a:pPr marL="457200" indent="-457200">
              <a:buAutoNum type="alphaLcParenR"/>
            </a:pPr>
            <a:r>
              <a:rPr lang="cs-CZ" sz="2000" b="1" dirty="0" smtClean="0">
                <a:latin typeface="+mn-lt"/>
              </a:rPr>
              <a:t>Pokud se značka prvku skládá z jednoho písmene platí, že se píše</a:t>
            </a:r>
          </a:p>
          <a:p>
            <a:r>
              <a:rPr lang="cs-CZ" sz="2000" b="1" dirty="0" smtClean="0">
                <a:latin typeface="+mn-lt"/>
              </a:rPr>
              <a:t> velkým počátečním písmenem z latinského názvu.</a:t>
            </a:r>
          </a:p>
          <a:p>
            <a:r>
              <a:rPr lang="cs-CZ" sz="2000" b="1" dirty="0" smtClean="0">
                <a:latin typeface="+mn-lt"/>
              </a:rPr>
              <a:t> Např. Dusík – Nitrogenium – značka N.</a:t>
            </a:r>
          </a:p>
          <a:p>
            <a:pPr marL="457200" indent="-457200">
              <a:buAutoNum type="alphaLcParenR" startAt="2"/>
            </a:pPr>
            <a:r>
              <a:rPr lang="cs-CZ" sz="2000" b="1" dirty="0" smtClean="0">
                <a:latin typeface="+mn-lt"/>
              </a:rPr>
              <a:t>Pokud se značka prvku skládá ze dvou písmem platí, že se píše  </a:t>
            </a:r>
          </a:p>
          <a:p>
            <a:r>
              <a:rPr lang="cs-CZ" sz="2000" b="1" dirty="0">
                <a:latin typeface="+mn-lt"/>
              </a:rPr>
              <a:t>p</a:t>
            </a:r>
            <a:r>
              <a:rPr lang="cs-CZ" sz="2000" b="1" dirty="0" smtClean="0">
                <a:latin typeface="+mn-lt"/>
              </a:rPr>
              <a:t>rvní písmeno velkým počátečním písmenem z latinského názvu a </a:t>
            </a:r>
          </a:p>
          <a:p>
            <a:r>
              <a:rPr lang="cs-CZ" sz="2000" b="1" dirty="0">
                <a:latin typeface="+mn-lt"/>
              </a:rPr>
              <a:t>d</a:t>
            </a:r>
            <a:r>
              <a:rPr lang="cs-CZ" sz="2000" b="1" dirty="0" smtClean="0">
                <a:latin typeface="+mn-lt"/>
              </a:rPr>
              <a:t>ruhé ještě některé další písmeno z názvu, které se píše malé.</a:t>
            </a:r>
          </a:p>
          <a:p>
            <a:r>
              <a:rPr lang="cs-CZ" sz="2000" b="1" dirty="0" smtClean="0">
                <a:latin typeface="+mn-lt"/>
              </a:rPr>
              <a:t>CO DÁLE MŮŽEME U PRVKU OZNAČIT?:</a:t>
            </a:r>
            <a:endParaRPr lang="cs-CZ" sz="2000" b="1" dirty="0">
              <a:latin typeface="+mn-lt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43448" y="3773745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600" b="1" dirty="0" smtClean="0">
                <a:solidFill>
                  <a:srgbClr val="C00000"/>
                </a:solidFill>
                <a:latin typeface="Arial Black" pitchFamily="34" charset="0"/>
              </a:rPr>
              <a:t>X</a:t>
            </a:r>
            <a:endParaRPr lang="cs-CZ" sz="9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77434" y="3919643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.Č</a:t>
            </a:r>
            <a:r>
              <a:rPr lang="cs-CZ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77312" y="394296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O.Č</a:t>
            </a:r>
            <a:r>
              <a:rPr lang="cs-CZ" sz="2000" b="1" dirty="0" smtClean="0"/>
              <a:t>.</a:t>
            </a:r>
            <a:endParaRPr lang="cs-CZ" sz="20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9820" y="4744636"/>
            <a:ext cx="632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P.Č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83873" y="4738818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A.Č.</a:t>
            </a:r>
            <a:endParaRPr lang="cs-CZ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46669" y="6311238"/>
            <a:ext cx="8415123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.Č</a:t>
            </a:r>
            <a:r>
              <a:rPr lang="cs-CZ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cs-CZ" sz="2000" dirty="0" smtClean="0"/>
              <a:t> – </a:t>
            </a:r>
            <a:r>
              <a:rPr lang="cs-CZ" sz="2000" b="1" dirty="0" smtClean="0">
                <a:latin typeface="+mn-lt"/>
              </a:rPr>
              <a:t>NUKLEOVÉ ČÍSLO, určuje počet protonů  a neutronů v jádře.</a:t>
            </a:r>
            <a:endParaRPr lang="cs-CZ" sz="2000" b="1" dirty="0">
              <a:latin typeface="+mn-lt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05130" y="4609558"/>
            <a:ext cx="6179467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P.Č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cs-CZ" sz="2000" b="1" dirty="0" smtClean="0"/>
              <a:t>– PROTONOVÉ ČÍSLO, určuje počet   </a:t>
            </a:r>
          </a:p>
          <a:p>
            <a:pPr algn="l"/>
            <a:r>
              <a:rPr lang="cs-CZ" sz="2000" b="1" dirty="0"/>
              <a:t> </a:t>
            </a:r>
            <a:r>
              <a:rPr lang="cs-CZ" sz="2000" b="1" dirty="0" smtClean="0"/>
              <a:t>          protonů v jádře.</a:t>
            </a:r>
            <a:endParaRPr lang="cs-CZ" sz="20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9820" y="5435016"/>
            <a:ext cx="8710716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A.Č.</a:t>
            </a:r>
            <a:r>
              <a:rPr lang="cs-CZ" sz="2000" b="1" dirty="0" smtClean="0"/>
              <a:t> – ATOMOVÉ ČÍSLO, určuje počet atomů v molekule nebo  </a:t>
            </a:r>
          </a:p>
          <a:p>
            <a:pPr algn="l"/>
            <a:r>
              <a:rPr lang="cs-CZ" sz="2000" b="1" dirty="0"/>
              <a:t> </a:t>
            </a:r>
            <a:r>
              <a:rPr lang="cs-CZ" sz="2000" b="1" dirty="0" smtClean="0"/>
              <a:t>           sloučenině.</a:t>
            </a:r>
            <a:endParaRPr lang="cs-CZ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778769" y="3789081"/>
            <a:ext cx="617764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O.Č</a:t>
            </a:r>
            <a:r>
              <a:rPr lang="cs-CZ" sz="2000" b="1" dirty="0" smtClean="0"/>
              <a:t>. –OXIDAČNÍ ČÍSLO, se odvozuje od náboje prvku.</a:t>
            </a:r>
            <a:endParaRPr lang="cs-CZ" sz="2000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8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00400" y="619780"/>
            <a:ext cx="57813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b="1" dirty="0" smtClean="0"/>
              <a:t>PERIODICKÁ SOUSTAVA PRVKŮ</a:t>
            </a:r>
            <a:endParaRPr lang="cs-CZ" sz="28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1828800"/>
            <a:ext cx="7884743" cy="1828800"/>
          </a:xfrm>
          <a:prstGeom prst="rect">
            <a:avLst/>
          </a:prstGeom>
          <a:solidFill>
            <a:srgbClr val="9BBB59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Roku 1869 formuluje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Dmitrij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</a:t>
            </a:r>
            <a:r>
              <a:rPr kumimoji="0" lang="cs-CZ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Ivanovič</a:t>
            </a: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 Mendělejev periodický zákon a různé formy periodické tabulky, která obsahovala 63 prvků Pro neobjevené prvky nechal Mendělejev v tabulce místo a postupem času se všechna volná místa, která v tabulce nechal, zaplnila nově objevenými prvky.</a:t>
            </a: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cs-CZ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Vodorovný svitek 3"/>
          <p:cNvSpPr/>
          <p:nvPr/>
        </p:nvSpPr>
        <p:spPr bwMode="auto">
          <a:xfrm>
            <a:off x="609600" y="3810000"/>
            <a:ext cx="5862463" cy="3048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w="28575" cap="sq" cmpd="sng" algn="ctr">
            <a:solidFill>
              <a:srgbClr val="827F08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 Demi" pitchFamily="34" charset="0"/>
              </a:rPr>
              <a:t>PERIODICKÝ ZÁKON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200" b="1" dirty="0" smtClean="0">
                <a:latin typeface="Berlin Sans FB Demi" pitchFamily="34" charset="0"/>
              </a:rPr>
              <a:t>Vlastnosti atomů a chemických prvků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200" b="1" dirty="0" smtClean="0">
                <a:latin typeface="Berlin Sans FB Demi" pitchFamily="34" charset="0"/>
              </a:rPr>
              <a:t> jsou periodicky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200" b="1" dirty="0" smtClean="0">
                <a:latin typeface="Berlin Sans FB Demi" pitchFamily="34" charset="0"/>
              </a:rPr>
              <a:t> závislé na protonovém čísle.</a:t>
            </a:r>
            <a:endParaRPr kumimoji="0" lang="cs-CZ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 Demi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13" y="3788471"/>
            <a:ext cx="2304706" cy="29870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94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00400" y="619780"/>
            <a:ext cx="57813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b="1" dirty="0" smtClean="0"/>
              <a:t>PERIODICKÁ SOUSTAVA PRVKŮ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304800" y="1295400"/>
            <a:ext cx="8600726" cy="52014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38100">
            <a:solidFill>
              <a:srgbClr val="0000D4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200" b="1" i="1" dirty="0" smtClean="0">
                <a:solidFill>
                  <a:srgbClr val="002060"/>
                </a:solidFill>
                <a:latin typeface="+mn-lt"/>
              </a:rPr>
              <a:t>Periodická soustava prvků</a:t>
            </a:r>
            <a:endParaRPr lang="cs-CZ" sz="2200" b="1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Je grafickým vyjádřením periodického zákona.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Jsou zde uspořádány všechny chemické prvky v podobě tabulky podle jejich rostoucího atomového čísla, seskupené podle jejich cyklicky se opakujících podobných vlastností.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V současné době je v tabulce 117 známých prvků.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Tabulka obsahuje:</a:t>
            </a:r>
          </a:p>
          <a:p>
            <a:pPr algn="l"/>
            <a:r>
              <a:rPr lang="cs-CZ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   - 7 vodorovných řad (period). Číslo řady udává počet    </a:t>
            </a:r>
          </a:p>
          <a:p>
            <a:pPr algn="l"/>
            <a:r>
              <a:rPr lang="cs-CZ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      elektronových vrstev.</a:t>
            </a:r>
          </a:p>
          <a:p>
            <a:pPr algn="l"/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    - 16 skupin (od I.A – VIII.A až po I.B – VIII.B). U podskupiny A  </a:t>
            </a:r>
          </a:p>
          <a:p>
            <a:pPr algn="l"/>
            <a:r>
              <a:rPr lang="cs-CZ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      číslo vyjadřuje počet valenčních atomů a současně    </a:t>
            </a:r>
          </a:p>
          <a:p>
            <a:pPr algn="l"/>
            <a:r>
              <a:rPr lang="cs-CZ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      nejvyšší oxidační číslo.</a:t>
            </a:r>
          </a:p>
          <a:p>
            <a:pPr algn="l"/>
            <a:r>
              <a:rPr lang="cs-CZ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   - 18 sloupců. Prvky ve stejné skupině mají podobné  </a:t>
            </a:r>
          </a:p>
          <a:p>
            <a:pPr algn="l"/>
            <a:r>
              <a:rPr lang="cs-CZ" sz="22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cs-CZ" sz="2200" b="1" dirty="0" smtClean="0">
                <a:solidFill>
                  <a:srgbClr val="002060"/>
                </a:solidFill>
                <a:latin typeface="+mn-lt"/>
              </a:rPr>
              <a:t>       vlastnosti a společné označení. 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75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00400" y="619780"/>
            <a:ext cx="57813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b="1" dirty="0" smtClean="0"/>
              <a:t>PERIODICKÁ SOUSTAVA PRVKŮ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582460" y="1718101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www.broukej.cz/tabulka/files/periodicka-tabulka.png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27556" y="2549098"/>
            <a:ext cx="4192044" cy="4267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 smtClean="0"/>
              <a:t>SKUPINY SE SHODNÝMI VLASTNOSTMI :</a:t>
            </a:r>
          </a:p>
          <a:p>
            <a:r>
              <a:rPr lang="cs-CZ" sz="2000" b="1" kern="0" dirty="0" smtClean="0">
                <a:solidFill>
                  <a:srgbClr val="FF0000"/>
                </a:solidFill>
              </a:rPr>
              <a:t>Alkalické kovy</a:t>
            </a:r>
          </a:p>
          <a:p>
            <a:r>
              <a:rPr lang="cs-CZ" sz="2000" kern="0" dirty="0" smtClean="0"/>
              <a:t>Kovy alkalických zemin</a:t>
            </a:r>
          </a:p>
          <a:p>
            <a:r>
              <a:rPr lang="cs-CZ" sz="2000" kern="0" dirty="0" err="1" smtClean="0"/>
              <a:t>Lathanoidy</a:t>
            </a:r>
            <a:endParaRPr lang="cs-CZ" sz="2000" kern="0" dirty="0" smtClean="0"/>
          </a:p>
          <a:p>
            <a:r>
              <a:rPr lang="cs-CZ" sz="2000" kern="0" dirty="0" smtClean="0"/>
              <a:t>Aktinoidy</a:t>
            </a:r>
          </a:p>
          <a:p>
            <a:r>
              <a:rPr lang="cs-CZ" sz="2000" b="1" kern="0" dirty="0" smtClean="0">
                <a:solidFill>
                  <a:srgbClr val="FF0000"/>
                </a:solidFill>
              </a:rPr>
              <a:t>Halogeny</a:t>
            </a:r>
          </a:p>
          <a:p>
            <a:r>
              <a:rPr lang="cs-CZ" sz="2000" kern="0" dirty="0" smtClean="0"/>
              <a:t>Chalkogeny</a:t>
            </a:r>
          </a:p>
          <a:p>
            <a:r>
              <a:rPr lang="cs-CZ" sz="2000" b="1" kern="0" dirty="0" smtClean="0">
                <a:solidFill>
                  <a:srgbClr val="FF0000"/>
                </a:solidFill>
              </a:rPr>
              <a:t>Vzácné plyny</a:t>
            </a:r>
            <a:endParaRPr lang="cs-CZ" b="1" kern="0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99852" y="3528536"/>
            <a:ext cx="3926908" cy="230832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OTÁZKA: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KTERÉ PRVKY PATŘÍ DO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ČERVENĚ OZNAČENÝCH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SKUPIN?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NAJDI VE SVÉ TABULCE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PSP!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1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00400" y="619780"/>
            <a:ext cx="578132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800" b="1" dirty="0" smtClean="0"/>
              <a:t>PERIODICKÁ SOUSTAVA PRVKŮ</a:t>
            </a:r>
            <a:endParaRPr lang="cs-CZ" sz="2800" b="1" dirty="0"/>
          </a:p>
        </p:txBody>
      </p:sp>
      <p:sp>
        <p:nvSpPr>
          <p:cNvPr id="3" name="Obdélník 2"/>
          <p:cNvSpPr/>
          <p:nvPr/>
        </p:nvSpPr>
        <p:spPr>
          <a:xfrm>
            <a:off x="371126" y="1752600"/>
            <a:ext cx="86106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u="sng" dirty="0" smtClean="0"/>
              <a:t>ODPOVĚZ NA NÁSLEDUJÍCÍ OTÁZKY: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pPr lvl="0" algn="l"/>
            <a:r>
              <a:rPr lang="cs-CZ" dirty="0" smtClean="0"/>
              <a:t>1) </a:t>
            </a:r>
            <a:r>
              <a:rPr lang="cs-CZ" b="1" dirty="0" smtClean="0">
                <a:solidFill>
                  <a:srgbClr val="000066"/>
                </a:solidFill>
              </a:rPr>
              <a:t>Kdo </a:t>
            </a:r>
            <a:r>
              <a:rPr lang="cs-CZ" b="1" dirty="0">
                <a:solidFill>
                  <a:srgbClr val="000066"/>
                </a:solidFill>
              </a:rPr>
              <a:t>vymyslel periodický zákon?</a:t>
            </a:r>
          </a:p>
          <a:p>
            <a:pPr lvl="0" algn="l"/>
            <a:r>
              <a:rPr lang="cs-CZ" b="1" dirty="0" smtClean="0">
                <a:solidFill>
                  <a:srgbClr val="000066"/>
                </a:solidFill>
              </a:rPr>
              <a:t>2) Na </a:t>
            </a:r>
            <a:r>
              <a:rPr lang="cs-CZ" b="1" dirty="0">
                <a:solidFill>
                  <a:srgbClr val="000066"/>
                </a:solidFill>
              </a:rPr>
              <a:t>jaké </a:t>
            </a:r>
            <a:r>
              <a:rPr lang="cs-CZ" b="1" dirty="0" smtClean="0">
                <a:solidFill>
                  <a:srgbClr val="000066"/>
                </a:solidFill>
              </a:rPr>
              <a:t>tři základní skupiny </a:t>
            </a:r>
            <a:r>
              <a:rPr lang="cs-CZ" b="1" dirty="0">
                <a:solidFill>
                  <a:srgbClr val="000066"/>
                </a:solidFill>
              </a:rPr>
              <a:t>dělíme prvky?</a:t>
            </a:r>
          </a:p>
          <a:p>
            <a:pPr lvl="0" algn="l"/>
            <a:r>
              <a:rPr lang="cs-CZ" b="1" dirty="0" smtClean="0">
                <a:solidFill>
                  <a:srgbClr val="000066"/>
                </a:solidFill>
              </a:rPr>
              <a:t>3) Napiš </a:t>
            </a:r>
            <a:r>
              <a:rPr lang="cs-CZ" b="1" dirty="0">
                <a:solidFill>
                  <a:srgbClr val="000066"/>
                </a:solidFill>
              </a:rPr>
              <a:t>název prvku:</a:t>
            </a:r>
          </a:p>
          <a:p>
            <a:pPr algn="l"/>
            <a:r>
              <a:rPr lang="cs-CZ" b="1" dirty="0">
                <a:solidFill>
                  <a:srgbClr val="000066"/>
                </a:solidFill>
              </a:rPr>
              <a:t>     Mg </a:t>
            </a:r>
            <a:r>
              <a:rPr lang="cs-CZ" b="1" dirty="0" smtClean="0">
                <a:solidFill>
                  <a:srgbClr val="000066"/>
                </a:solidFill>
              </a:rPr>
              <a:t>–          </a:t>
            </a:r>
            <a:r>
              <a:rPr lang="cs-CZ" b="1" dirty="0" err="1" smtClean="0">
                <a:solidFill>
                  <a:srgbClr val="000066"/>
                </a:solidFill>
              </a:rPr>
              <a:t>Cr</a:t>
            </a:r>
            <a:r>
              <a:rPr lang="cs-CZ" b="1" dirty="0" smtClean="0">
                <a:solidFill>
                  <a:srgbClr val="000066"/>
                </a:solidFill>
              </a:rPr>
              <a:t> –          </a:t>
            </a:r>
            <a:r>
              <a:rPr lang="cs-CZ" b="1" dirty="0">
                <a:solidFill>
                  <a:srgbClr val="000066"/>
                </a:solidFill>
              </a:rPr>
              <a:t>Ar </a:t>
            </a:r>
            <a:r>
              <a:rPr lang="cs-CZ" b="1" dirty="0" smtClean="0">
                <a:solidFill>
                  <a:srgbClr val="000066"/>
                </a:solidFill>
              </a:rPr>
              <a:t>–           Ne –         </a:t>
            </a:r>
            <a:r>
              <a:rPr lang="cs-CZ" b="1" dirty="0" err="1">
                <a:solidFill>
                  <a:srgbClr val="000066"/>
                </a:solidFill>
              </a:rPr>
              <a:t>Mn</a:t>
            </a:r>
            <a:r>
              <a:rPr lang="cs-CZ" b="1" dirty="0">
                <a:solidFill>
                  <a:srgbClr val="000066"/>
                </a:solidFill>
              </a:rPr>
              <a:t> –</a:t>
            </a:r>
          </a:p>
          <a:p>
            <a:pPr lvl="0" algn="l"/>
            <a:r>
              <a:rPr lang="cs-CZ" b="1" dirty="0" smtClean="0">
                <a:solidFill>
                  <a:srgbClr val="000066"/>
                </a:solidFill>
              </a:rPr>
              <a:t>4) Napiš </a:t>
            </a:r>
            <a:r>
              <a:rPr lang="cs-CZ" b="1" dirty="0">
                <a:solidFill>
                  <a:srgbClr val="000066"/>
                </a:solidFill>
              </a:rPr>
              <a:t>značku prvku:</a:t>
            </a:r>
          </a:p>
          <a:p>
            <a:pPr algn="l"/>
            <a:r>
              <a:rPr lang="cs-CZ" b="1" dirty="0">
                <a:solidFill>
                  <a:srgbClr val="000066"/>
                </a:solidFill>
              </a:rPr>
              <a:t>    Vápník </a:t>
            </a:r>
            <a:r>
              <a:rPr lang="cs-CZ" b="1" dirty="0" smtClean="0">
                <a:solidFill>
                  <a:srgbClr val="000066"/>
                </a:solidFill>
              </a:rPr>
              <a:t>–       Draslík –      Fosfor –       </a:t>
            </a:r>
            <a:r>
              <a:rPr lang="cs-CZ" b="1" dirty="0">
                <a:solidFill>
                  <a:srgbClr val="000066"/>
                </a:solidFill>
              </a:rPr>
              <a:t>Fluor </a:t>
            </a:r>
            <a:r>
              <a:rPr lang="cs-CZ" b="1" dirty="0" smtClean="0">
                <a:solidFill>
                  <a:srgbClr val="000066"/>
                </a:solidFill>
              </a:rPr>
              <a:t>–       Jod </a:t>
            </a:r>
            <a:r>
              <a:rPr lang="cs-CZ" b="1" dirty="0">
                <a:solidFill>
                  <a:srgbClr val="000066"/>
                </a:solidFill>
              </a:rPr>
              <a:t>–</a:t>
            </a:r>
          </a:p>
          <a:p>
            <a:pPr lvl="0" algn="l"/>
            <a:r>
              <a:rPr lang="cs-CZ" b="1" dirty="0" smtClean="0">
                <a:solidFill>
                  <a:srgbClr val="000066"/>
                </a:solidFill>
              </a:rPr>
              <a:t>5) Vyjmenuj </a:t>
            </a:r>
            <a:r>
              <a:rPr lang="cs-CZ" b="1" dirty="0">
                <a:solidFill>
                  <a:srgbClr val="000066"/>
                </a:solidFill>
              </a:rPr>
              <a:t>4 halogeny:</a:t>
            </a:r>
          </a:p>
          <a:p>
            <a:r>
              <a:rPr lang="cs-CZ" b="1" dirty="0">
                <a:solidFill>
                  <a:srgbClr val="000066"/>
                </a:solidFill>
              </a:rPr>
              <a:t> 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83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VY_32_INOVACE_14 - CHEMICKÝ PRVEK A PSP</a:t>
            </a:r>
            <a:endParaRPr lang="cs-CZ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461422"/>
              </p:ext>
            </p:extLst>
          </p:nvPr>
        </p:nvGraphicFramePr>
        <p:xfrm>
          <a:off x="161925" y="247650"/>
          <a:ext cx="8820150" cy="661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nímek" r:id="rId3" imgW="2375768" imgH="1781597" progId="PowerPoint.Slide.12">
                  <p:embed/>
                </p:oleObj>
              </mc:Choice>
              <mc:Fallback>
                <p:oleObj name="Snímek" r:id="rId3" imgW="2375768" imgH="1781597" progId="PowerPoint.Slide.12">
                  <p:embed/>
                  <p:pic>
                    <p:nvPicPr>
                      <p:cNvPr id="0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247650"/>
                        <a:ext cx="8820150" cy="661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5079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Motiv systému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661</Words>
  <Application>Microsoft Office PowerPoint</Application>
  <PresentationFormat>Předvádění na obrazovce (4:3)</PresentationFormat>
  <Paragraphs>114</Paragraphs>
  <Slides>10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2" baseType="lpstr">
      <vt:lpstr>Motiv systému Office</vt:lpstr>
      <vt:lpstr>Microsoft PowerPoint Slide</vt:lpstr>
      <vt:lpstr>ANORGANICKÁ CHEMIE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ANORGANICKÁ CHEMIE</dc:title>
  <dc:creator>Klíma</dc:creator>
  <cp:lastModifiedBy>Klíma</cp:lastModifiedBy>
  <cp:revision>72</cp:revision>
  <dcterms:created xsi:type="dcterms:W3CDTF">2000-08-07T01:18:55Z</dcterms:created>
  <dcterms:modified xsi:type="dcterms:W3CDTF">2013-08-26T19:36:25Z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TC011408001029</vt:lpwstr>
  </property>
</Properties>
</file>